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0" r:id="rId3"/>
    <p:sldMasterId id="2147483677" r:id="rId4"/>
    <p:sldMasterId id="2147483684" r:id="rId5"/>
    <p:sldMasterId id="2147483691" r:id="rId6"/>
  </p:sldMasterIdLst>
  <p:sldIdLst>
    <p:sldId id="256" r:id="rId7"/>
    <p:sldId id="280" r:id="rId8"/>
    <p:sldId id="281" r:id="rId9"/>
    <p:sldId id="282" r:id="rId10"/>
    <p:sldId id="267" r:id="rId11"/>
    <p:sldId id="277" r:id="rId12"/>
    <p:sldId id="269" r:id="rId13"/>
    <p:sldId id="268" r:id="rId14"/>
    <p:sldId id="270" r:id="rId15"/>
    <p:sldId id="271" r:id="rId16"/>
    <p:sldId id="272" r:id="rId17"/>
    <p:sldId id="279" r:id="rId18"/>
    <p:sldId id="274" r:id="rId19"/>
    <p:sldId id="283" r:id="rId20"/>
    <p:sldId id="276" r:id="rId21"/>
    <p:sldId id="266" r:id="rId22"/>
    <p:sldId id="263" r:id="rId23"/>
    <p:sldId id="264" r:id="rId24"/>
    <p:sldId id="265" r:id="rId25"/>
    <p:sldId id="258" r:id="rId26"/>
    <p:sldId id="259" r:id="rId27"/>
    <p:sldId id="260" r:id="rId28"/>
    <p:sldId id="261" r:id="rId29"/>
    <p:sldId id="262" r:id="rId30"/>
    <p:sldId id="27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302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1557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4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0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3021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130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2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7885" y="4221164"/>
            <a:ext cx="5234516" cy="1584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385E-D50C-498E-A35E-6452040F539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3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1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5206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333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9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3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3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97142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326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2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7007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0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0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663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2285" y="1989138"/>
            <a:ext cx="10670116" cy="381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3918-D444-47DC-B0AB-44FFDB1C31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989138"/>
            <a:ext cx="8976784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284" y="4221164"/>
            <a:ext cx="5232400" cy="1584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47885" y="4221163"/>
            <a:ext cx="5234516" cy="71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47885" y="5089526"/>
            <a:ext cx="5234516" cy="71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61D4-22FA-44B6-9B42-4F0AA9DA0B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025E-E7E6-46DD-A0B0-EEDD1F4982C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9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508125"/>
            <a:ext cx="8974667" cy="21034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284" y="4221163"/>
            <a:ext cx="10668000" cy="423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8737601" y="6245226"/>
            <a:ext cx="2842684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1913-8C35-41FA-B388-B761BDFC70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9361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000221" y="142852"/>
            <a:ext cx="9144064" cy="357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1600" baseline="0">
                <a:solidFill>
                  <a:srgbClr val="0070C0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ru-RU" sz="2400" dirty="0" smtClean="0"/>
              <a:t>КГБУЗ «Красноярский краевой госпиталь для ветеранов войн»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1238216" y="1000108"/>
            <a:ext cx="1047757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39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26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59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8657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89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76211" y="5429264"/>
            <a:ext cx="4286280" cy="114300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285710" y="6143644"/>
            <a:ext cx="4191029" cy="5715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6072207"/>
            <a:ext cx="4008541" cy="799914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14" idx="0"/>
          </p:cNvCxnSpPr>
          <p:nvPr/>
        </p:nvCxnSpPr>
        <p:spPr>
          <a:xfrm rot="16200000" flipH="1">
            <a:off x="1603318" y="4460833"/>
            <a:ext cx="785793" cy="400854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1619217" cy="11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76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1544" y="1643051"/>
            <a:ext cx="7786742" cy="2169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5400" b="1" dirty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6250" y="4241900"/>
            <a:ext cx="7363244" cy="173893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Левина Людмила Николаевна, врач-физиотерапевт высшей категории, отличник здравоохранения.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заведующий физиотерапевтическим отделением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КГБУЗ Красноярский краевой госпиталь для ветеранов войн.</a:t>
            </a:r>
          </a:p>
          <a:p>
            <a:r>
              <a:rPr lang="ru-RU" sz="1600" b="1" dirty="0">
                <a:solidFill>
                  <a:srgbClr val="002060"/>
                </a:solidFill>
                <a:latin typeface="Lucida Console" pitchFamily="49" charset="0"/>
              </a:rPr>
              <a:t> 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002060"/>
                </a:solidFill>
              </a:rPr>
              <a:t>Красноярск </a:t>
            </a:r>
            <a:r>
              <a:rPr lang="ru-RU" b="1" dirty="0" smtClean="0">
                <a:solidFill>
                  <a:srgbClr val="002060"/>
                </a:solidFill>
              </a:rPr>
              <a:t>2022 </a:t>
            </a:r>
            <a:r>
              <a:rPr lang="ru-RU" b="1" dirty="0">
                <a:solidFill>
                  <a:srgbClr val="002060"/>
                </a:solidFill>
              </a:rPr>
              <a:t>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2095" y="2127798"/>
            <a:ext cx="70256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50440" algn="l"/>
              </a:tabLs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РЕАБИЛИТАЦИЯ ПОСЛЕ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tabLst>
                <a:tab pos="2250440" algn="l"/>
              </a:tabLst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ПЕРЕНЕСЁННОГО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tabLst>
                <a:tab pos="2250440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опыта КГБУЗ ККГВВ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0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67" y="2116666"/>
            <a:ext cx="3380205" cy="28927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5200" y="411481"/>
            <a:ext cx="7340600" cy="79247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ДИАМАГ(АЛМАГ-03)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325880"/>
            <a:ext cx="10160000" cy="5654040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Магнитотерапевтический аппарат ДИАМАГ для лечения заболеваний шейного отдела позвоночника и головного мозга: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Шейный остеохондроз.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Бессонница.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Мигрень.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Инсульт – лечение и профилактика.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Болезнь Паркинсона.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приказам Министерства здравоохранения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социального развития РФ № 389н и №357н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Диамагом проводится в комплексе мероприятий по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лечению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пациентов с нарушением мозгового кровообращения.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13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30200" y="541868"/>
            <a:ext cx="11602721" cy="4333980"/>
          </a:xfrm>
        </p:spPr>
        <p:txBody>
          <a:bodyPr/>
          <a:lstStyle/>
          <a:p>
            <a:pPr lvl="1"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действует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ДИАМАГ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для транскраниальной терапии импульсным магнитным полем, 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 влиянием магнитного поля заданных параметров в крови вырабатывается гормон мелатонина эпифизом – естественный защитник от стресса. Аппарат обеспечивает возникновение седативного эффекта, успокаивает нервную систему, благотворно влияет на эмоциональное напряжение, снимает тревожность и раздражительность. Восстанавливает сон.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Восстанавливает чувствительность органов восприятия: повышает остроту зрения, нормализует светочувствительность, увеличивает границы полей зрения и улучшение трофики в сетчатке и зрительном нерве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11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173059" y="970280"/>
            <a:ext cx="10670116" cy="5546408"/>
          </a:xfrm>
        </p:spPr>
        <p:txBody>
          <a:bodyPr/>
          <a:lstStyle/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 повышенное артериальное давление, повышает насыщенность крови кислородом. Активизирует обменные процессы веществ, нормализует показатели свертывающей системы крови. Нормализует показатели сердечно-сосудистой системы, стабилизирует давление.</a:t>
            </a:r>
          </a:p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Купирует болевые приступы без применения обезболивающих препаратов (или снижение его интенсивности до терпимого уровня, не требующего применения обезболивающих препаратов).</a:t>
            </a:r>
          </a:p>
          <a:p>
            <a:pPr lvl="0" algn="just">
              <a:buClr>
                <a:srgbClr val="D16349"/>
              </a:buClr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Нормализует мышечный 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тонус.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9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8733" y="558799"/>
            <a:ext cx="11675533" cy="5725161"/>
          </a:xfrm>
        </p:spPr>
        <p:txBody>
          <a:bodyPr/>
          <a:lstStyle/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kern="0" dirty="0" smtClean="0">
                <a:latin typeface="Arial"/>
              </a:rPr>
              <a:t>· </a:t>
            </a:r>
            <a:r>
              <a:rPr lang="ru-RU" altLang="ru-RU" sz="2800" b="1" kern="0" dirty="0">
                <a:latin typeface="Arial"/>
              </a:rPr>
              <a:t>Снимает головную боль, а также боль в шее и плечах. </a:t>
            </a:r>
            <a:br>
              <a:rPr lang="ru-RU" altLang="ru-RU" sz="2800" b="1" kern="0" dirty="0">
                <a:latin typeface="Arial"/>
              </a:rPr>
            </a:br>
            <a:r>
              <a:rPr lang="ru-RU" altLang="ru-RU" sz="2800" b="1" kern="0" dirty="0">
                <a:latin typeface="Arial"/>
              </a:rPr>
              <a:t>· Снижает внутричерепное давление, избавляет от головокружений. </a:t>
            </a:r>
            <a:br>
              <a:rPr lang="ru-RU" altLang="ru-RU" sz="2800" b="1" kern="0" dirty="0">
                <a:latin typeface="Arial"/>
              </a:rPr>
            </a:br>
            <a:r>
              <a:rPr lang="ru-RU" altLang="ru-RU" sz="2800" b="1" kern="0" dirty="0">
                <a:latin typeface="Arial"/>
              </a:rPr>
              <a:t>· Повышает двигательную активность, помогает от онемения и покалывания в конечностях. </a:t>
            </a:r>
            <a:br>
              <a:rPr lang="ru-RU" altLang="ru-RU" sz="2800" b="1" kern="0" dirty="0">
                <a:latin typeface="Arial"/>
              </a:rPr>
            </a:br>
            <a:r>
              <a:rPr lang="ru-RU" altLang="ru-RU" sz="2800" b="1" kern="0" dirty="0">
                <a:latin typeface="Arial"/>
              </a:rPr>
              <a:t>· Устраняет вестибулярные, вегето-сосудистые и кардиологические проявления</a:t>
            </a: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kern="0" dirty="0" smtClean="0">
                <a:latin typeface="Arial"/>
              </a:rPr>
              <a:t>· </a:t>
            </a:r>
            <a:r>
              <a:rPr lang="ru-RU" altLang="ru-RU" sz="2800" b="1" kern="0" dirty="0">
                <a:latin typeface="Arial"/>
              </a:rPr>
              <a:t>Снижает перевозбужденность нервной системы. </a:t>
            </a:r>
            <a:br>
              <a:rPr lang="ru-RU" altLang="ru-RU" sz="2800" b="1" kern="0" dirty="0">
                <a:latin typeface="Arial"/>
              </a:rPr>
            </a:br>
            <a:r>
              <a:rPr lang="ru-RU" altLang="ru-RU" sz="2800" b="1" kern="0" dirty="0">
                <a:latin typeface="Arial"/>
              </a:rPr>
              <a:t>· Уменьшает уровень тревоги. Восстанавливает здоровый сон.</a:t>
            </a: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800" b="1" kern="0" dirty="0" smtClean="0">
                <a:latin typeface="Arial"/>
              </a:rPr>
              <a:t>· </a:t>
            </a:r>
            <a:r>
              <a:rPr lang="ru-RU" altLang="ru-RU" sz="2800" b="1" kern="0" dirty="0">
                <a:latin typeface="Arial"/>
              </a:rPr>
              <a:t>Постепенно возвращает ясность сознания, нормализует слух и зрение. </a:t>
            </a:r>
            <a:br>
              <a:rPr lang="ru-RU" altLang="ru-RU" sz="2800" b="1" kern="0" dirty="0">
                <a:latin typeface="Arial"/>
              </a:rPr>
            </a:br>
            <a:r>
              <a:rPr lang="ru-RU" altLang="ru-RU" sz="2800" b="1" kern="0" dirty="0">
                <a:latin typeface="Arial"/>
              </a:rPr>
              <a:t>· Улучшает координацию и память, мыслительные процессы.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307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982176"/>
            <a:ext cx="94183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	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Низкоинтенсивное лазерное излучение и магнитное поле </a:t>
            </a:r>
            <a:r>
              <a:rPr 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это неспецифические физические факторы, действие которых направлено на укрепление иммунитета и повышение общей сопротивляемости организма, а не против возбудителя или симптомов болезни. </a:t>
            </a:r>
            <a:br>
              <a:rPr 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Это биорегуляторы, нормализующие физиологические функции организма, деятельность нейроэндокринной и иммунной систем.</a:t>
            </a:r>
            <a:endParaRPr lang="ru-RU" sz="28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7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82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442324"/>
            <a:ext cx="10620122" cy="59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4" y="562255"/>
            <a:ext cx="10763485" cy="57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5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12568"/>
            <a:ext cx="8732520" cy="5863563"/>
          </a:xfrm>
          <a:prstGeom prst="rect">
            <a:avLst/>
          </a:prstGeom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1834726" y="169333"/>
            <a:ext cx="8568267" cy="42333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954866" y="6273799"/>
            <a:ext cx="7924800" cy="177802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0314517" y="592667"/>
            <a:ext cx="423334" cy="585893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1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342384"/>
            <a:ext cx="7376160" cy="60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1783080"/>
            <a:ext cx="10198693" cy="1568514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госпитализации в отделение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медицинской̆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реабилитации 2-го этапа для пациентов с COVID-19 рекомендуется использовать следующие критерии: </a:t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Имеющие реабилитационный потенциал (по оценке МДБ пациент может быть • безопасно отлучен от ИВЛ, стабилен по витальным показателям);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≥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дней с момента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выписки из отделения 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лечения COVID-19;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 наличии 2-х отрицательных тестов ПЦР /или наличии антител после перенесенной Covid-19 инфекции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не менее 72 часов без лихорадки и жаропонижающих средств;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• стабильные показатели интервала RR по ЭКГ и SpO2 ;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клинические и / или рентгенологические доказательства стабильности (</a:t>
            </a:r>
            <a:r>
              <a:rPr lang="de-DE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данным КТ или УЗИ легких);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С оценкой по шкале реабилитационной маршрутизации (ШРМ)-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баллов;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Пациенты, с оценкой по ШРМ 3 и 2 балла, нуждающиеся в реабилитации и подходящие по критериям для 3го этапа, но НЕ желающие или НЕ способные посещать поликлинику, в том числе по социальным и эпидемическим причинам;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• Подписавшие информированное добровольное согласие на стационарное лечение.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1016" y="1001375"/>
            <a:ext cx="930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kern="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При госпитализации в отделение </a:t>
            </a:r>
            <a:r>
              <a:rPr lang="ru-RU" b="1" kern="15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медицинскои</a:t>
            </a:r>
            <a:r>
              <a:rPr lang="ru-RU" b="1" kern="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̆ реабилитации 2-го этапа для пациентов с COVID-19 рекомендуется использовать следующие критерии: </a:t>
            </a:r>
            <a:endParaRPr lang="ru-RU" sz="1600" kern="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764" y="188641"/>
            <a:ext cx="72615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5044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ГИМНАСТИКА ПОСЛЕ</a:t>
            </a: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ПЕРЕНЕСЁННОГО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COVID-19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Диафрагмальное дыхание. Одна рука – на грудь, другая – на живот. Вдох носом – живот выпячивается, выдох – ртом сквозь слегка сжатые губы и зубы. По 10 раз 3 – 4 раза в день.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Нижне-грудное дыхание. Руки – на нижние рёбра. На вдох нижние рёбра раздуваются, на выдохе слегка помогать руками, сжимая рёбра. 2-й вариант: обнять себя за нижние рёбра; также на вдох рёбра раздуваются, на выдохе стягиваем себя руками. Начинаем с 5 раз и доводим до 10.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Средне-грудное дыхание.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1-й вариант: руки – на средние рёбра, на вдох – раздуваем рёбра, на выдохе – сжимаем их руками.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2-й вариант: обнять себя за  средние рёбра, далее см. 1-й вариант.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6" y="1764285"/>
            <a:ext cx="4340728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667" y="1158446"/>
            <a:ext cx="115654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Соединение нижне- и средне-грудное дыхания. Кладём кисти на плечевые суставы. Вдох – растягивание грудных мышц поднятием локтей в стороны, выдох – руки вниз, слегка прижимать локтями грудную клетку. Начинаем с 5 раз, доводим до 10 – 15. Вдох и выдох должны быть максимальными.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одной половины грудной клетки. Руку согнуть в локте, понять вверх. Вдох – растягиваем всю половину грудной клетки, слегка наклоняясь в противоположную сторону, выдох – опускаем руку,  сжимаем эту половину согнутой рукой с лёгким наклоном в сторону этой руки. То же – с другой половиной.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дыхательной мускулатуры. Руки – перед грудью. Вдох – руки разводим в стороны, соединяем лопатки, растягиваем грудные мышцы, выдох – руки сводим и стараемся достать ими стены, которые – с двух сторон. На выдохе стягиваются грудные мышцы, втягиваются мышцы живота (прямая и косые).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Скручивание. Вдох – растягиваем грудные и межрёберные мышцы путём поднятия и максимального отведения назад согнутой в локте руки, выдох – приведение руки, стараясь достать локтем противоположное бедро. На выдохе втягиваются мышцы живота. 5 – 10 – 15 раз, потом – с другой стороны.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933708"/>
            <a:ext cx="10972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Растягивание грудных, межрёберных и мышц живота. Вдох -   поднимаем руки вверх со слегка согнутыми локтями и немного прогибаемся назад, выдох – согнутыми руками давим на грудную клетку спереди, стараясь выжать весь воздух из лёгких. </a:t>
            </a:r>
          </a:p>
          <a:p>
            <a:pPr marL="742950" indent="-28575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Каждое упражнение начинаем с 5 раз; по мере того, как прибавляются силы, доводим до 10 – 15.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Задействование мышц диафрагмы и груди. Вдох – надуваем живот, руки слегка разводим в стороны, соединяем лопатки, разворачиваем ладони. Выдох – сведение плеч вперёд, растягиваются лопатки, стягивается живот. От 5 до 15 раз.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использования дополнительной мускулатуры (для тех, кто уже слегка восстановился). Вдох – делаем круг руками, выдох – опускаем согнутые в локтях руки и стягиваем плечами и локтями нижние рёбра путём нажатия на них, руки в кулаки. Выдох более форсированный.  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Если при выполнении этого упражнения при усиленном дыхании начинает кружиться голова, можно сделать небольшую задержку дыхания или прекратить выполнение упражнения. Головокружение говорит о том, что вы дышите достаточно усиленно, и мозг получает очень большое количество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9399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2800" y="764705"/>
            <a:ext cx="7264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Акцент на верхние рёбра и грудные мышцы. Вдох – круг руками начинается снизу, идёт через стороны вверх, выдох – соединяем руки перед лицом, чтобы больше стянуть верхние рёбра и грудные мышцы. Выдох – интенсивный.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Синхронизация двух предыдущих упражнений. Сгибаем руки в локтях, сжимаем кулаки, отводим плечи назад, растягиваем грудные мышцы, выходит вперёд живот, расправляется грудная клетка – ВДОХ, выдох (сквозь сжатые губы и зубы) – руки вперёд, ладони вверх, втягиваем живот и стягиваем грудные мышцы, как будто двигаем вперёд что-то тяжёлое, постепенно добавляем сопротивление.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Потягивание. Руки через стороны вверх – вдох, соединяем кисти, потягиваем рёбра слева, справа, пытаемся достать потолок – выдох. Сделаем ещё 1 вдох, руками как бы пытаемся достать стены, и – выдох,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55" y="1507261"/>
            <a:ext cx="4182245" cy="40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31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533" y="575733"/>
            <a:ext cx="9465733" cy="604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50440" algn="l"/>
              </a:tabLs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была пневмония и поражение лёгких более 50 процентов, надо каждый день в течение 2 месяцев делать эти упражнения. </a:t>
            </a:r>
          </a:p>
          <a:p>
            <a:pPr algn="just"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Исходное положение лучше всего сидя, т. к. можно неправильно потянуть мышцы спины и чтобы не уставала поясница. Также легче сидя практиковать наклоны и скручивания.</a:t>
            </a:r>
          </a:p>
          <a:p>
            <a:pPr algn="just"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Выполнять эти упражнения 3 – 4 раза в день по 10 – 15 – 20 минут, в зависимости от самочувствия повторять от 5 до 15 раз.   </a:t>
            </a:r>
          </a:p>
          <a:p>
            <a:pPr algn="just">
              <a:tabLst>
                <a:tab pos="2250440" algn="l"/>
              </a:tabLst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Нежелательно практиковать дыхательную гимнастику на ночь, потому что мозг может возбудиться от большого количества кислорода, и вероятно возникновение бессонницы.</a:t>
            </a:r>
          </a:p>
          <a:p>
            <a:pPr algn="just">
              <a:tabLst>
                <a:tab pos="225044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tabLst>
                <a:tab pos="225044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Не  обязательно делать весь комплекс сразу. Можно выбрать лишь те упражнения, которые нравятся, но желательно всегда включать упражнения на диафрагмальное дыхание и  использование грудной дыхательной мускулатуры. </a:t>
            </a:r>
          </a:p>
          <a:p>
            <a:pPr algn="just">
              <a:tabLst>
                <a:tab pos="2250440" algn="l"/>
              </a:tabLs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Начинать можно как в стационаре, так им в домашних условиях. Если 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болели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больше месяца, начинать можно с этих упражнений, но дальше можно добавить им темп, скорость, количество повторений.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включить упражнения Стрельниковой.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3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90642"/>
              </p:ext>
            </p:extLst>
          </p:nvPr>
        </p:nvGraphicFramePr>
        <p:xfrm>
          <a:off x="1574801" y="370310"/>
          <a:ext cx="9423399" cy="5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3" imgW="6354062" imgH="3820058" progId="Paint.Picture">
                  <p:embed/>
                </p:oleObj>
              </mc:Choice>
              <mc:Fallback>
                <p:oleObj name="Точечный рисунок" r:id="rId3" imgW="6354062" imgH="3820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1" y="370310"/>
                        <a:ext cx="9423399" cy="5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88920" y="3863965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604521" y="1253067"/>
            <a:ext cx="431800" cy="4597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7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1618488"/>
            <a:ext cx="11045952" cy="1513650"/>
          </a:xfrm>
        </p:spPr>
        <p:txBody>
          <a:bodyPr/>
          <a:lstStyle/>
          <a:p>
            <a:pPr indent="270510">
              <a:spcAft>
                <a:spcPts val="0"/>
              </a:spcAft>
            </a:pPr>
            <a:r>
              <a:rPr lang="de-DE" sz="3200" kern="1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Методами контроля эффективности реабилитации на 2 этапе медицинской реабилитации являются:</a:t>
            </a:r>
            <a:r>
              <a:rPr lang="ru-RU" sz="3200" kern="150" dirty="0"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/>
            </a:r>
            <a:br>
              <a:rPr lang="ru-RU" sz="3200" kern="150" dirty="0"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r>
              <a:rPr lang="de-DE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▪ </a:t>
            </a:r>
            <a: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уровень сатурации </a:t>
            </a:r>
            <a:r>
              <a:rPr lang="de-DE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в покое и при физической нагрузке; </a:t>
            </a:r>
            <a: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/>
            </a:r>
            <a:b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r>
              <a:rPr lang="de-DE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▪ оценка переносимости физической нагрузки по шкале Борга; </a:t>
            </a:r>
            <a: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/>
            </a:r>
            <a:b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r>
              <a:rPr lang="de-DE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▪ оценка выраженности одышки по шкале MRC (одышка);</a:t>
            </a:r>
            <a: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/>
            </a:r>
            <a:b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r>
              <a:rPr lang="ru-RU" sz="3200" kern="15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упрощённый </a:t>
            </a:r>
            <a:r>
              <a:rPr lang="ru-RU" sz="3200" kern="1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звуковой тест</a:t>
            </a:r>
            <a:r>
              <a:rPr lang="ru-RU" sz="4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40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94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33" y="1344168"/>
            <a:ext cx="8976784" cy="914400"/>
          </a:xfrm>
        </p:spPr>
        <p:txBody>
          <a:bodyPr/>
          <a:lstStyle/>
          <a:p>
            <a:r>
              <a:rPr lang="ru-RU" sz="3600" kern="1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Цель реабилитации: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9812" y="2139696"/>
            <a:ext cx="9937579" cy="2413065"/>
          </a:xfrm>
        </p:spPr>
        <p:txBody>
          <a:bodyPr/>
          <a:lstStyle/>
          <a:p>
            <a:r>
              <a:rPr lang="ru-RU" sz="2400" b="1" dirty="0"/>
              <a:t>улучшение вентиляции легких</a:t>
            </a:r>
            <a:r>
              <a:rPr lang="ru-RU" sz="2400" b="1" dirty="0" smtClean="0"/>
              <a:t>, </a:t>
            </a:r>
            <a:r>
              <a:rPr lang="ru-RU" sz="2400" b="1" dirty="0"/>
              <a:t>дренажной функции бронхов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улучшение крово- и лимфообращения в пораженных долях легких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ускорение процессов рассасывания зон уплотнения легочной ткани при воспалительных процессах, </a:t>
            </a:r>
            <a:endParaRPr lang="ru-RU" sz="2400" b="1" dirty="0" smtClean="0"/>
          </a:p>
          <a:p>
            <a:r>
              <a:rPr lang="ru-RU" sz="2400" b="1" dirty="0" smtClean="0"/>
              <a:t>профилактика </a:t>
            </a:r>
            <a:r>
              <a:rPr lang="ru-RU" sz="2400" b="1" dirty="0"/>
              <a:t>возникновения </a:t>
            </a:r>
            <a:r>
              <a:rPr lang="ru-RU" sz="2400" b="1" dirty="0" smtClean="0"/>
              <a:t>спаечного </a:t>
            </a:r>
            <a:r>
              <a:rPr lang="ru-RU" sz="2400" b="1" dirty="0"/>
              <a:t>процесса, ателектазов, </a:t>
            </a:r>
            <a:endParaRPr lang="ru-RU" sz="2400" b="1" dirty="0" smtClean="0"/>
          </a:p>
          <a:p>
            <a:r>
              <a:rPr lang="ru-RU" sz="2400" b="1" dirty="0" smtClean="0"/>
              <a:t>увеличение </a:t>
            </a:r>
            <a:r>
              <a:rPr lang="ru-RU" sz="2400" b="1" dirty="0"/>
              <a:t>толерантности к физическим нагрузкам, </a:t>
            </a:r>
            <a:endParaRPr lang="ru-RU" sz="2400" b="1" dirty="0" smtClean="0"/>
          </a:p>
          <a:p>
            <a:r>
              <a:rPr lang="ru-RU" sz="2400" b="1" dirty="0" smtClean="0"/>
              <a:t>преодоление беспокойства</a:t>
            </a:r>
            <a:r>
              <a:rPr lang="ru-RU" sz="2400" b="1" dirty="0"/>
              <a:t>, депрессии, нормализация сна.</a:t>
            </a:r>
          </a:p>
        </p:txBody>
      </p:sp>
    </p:spTree>
    <p:extLst>
      <p:ext uri="{BB962C8B-B14F-4D97-AF65-F5344CB8AC3E}">
        <p14:creationId xmlns:p14="http://schemas.microsoft.com/office/powerpoint/2010/main" val="107301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87666"/>
            <a:ext cx="6461760" cy="60075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2651760" y="287666"/>
            <a:ext cx="627278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Клинические признаки: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7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16736" y="472440"/>
            <a:ext cx="10670116" cy="5043488"/>
          </a:xfrm>
        </p:spPr>
        <p:txBody>
          <a:bodyPr/>
          <a:lstStyle/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"/>
              </a:rPr>
              <a:t>Лазерная терапия (ЛТ) или низкочастотная лазеротерапия </a:t>
            </a: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- </a:t>
            </a:r>
            <a:r>
              <a:rPr lang="ru-RU" sz="2000" b="1" kern="0" dirty="0">
                <a:latin typeface="Arial"/>
              </a:rPr>
              <a:t>это прогрессивный метод лечения и комплексного оздоровления организма, при котором используется сфокусированный свет с фиксированной длиной волны. Воздействие таким светом имеет локальное тонизирующее действие, улучшает обмен веществ, эффективно борется с очагами воспалений и существенно повышает уровень иммуноглобулинов.</a:t>
            </a: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lang="ru-RU" sz="2000" b="1" kern="0" dirty="0">
              <a:solidFill>
                <a:srgbClr val="C00000"/>
              </a:solidFill>
              <a:latin typeface="Arial"/>
            </a:endParaRPr>
          </a:p>
          <a:p>
            <a:pPr marL="341313" lvl="0" indent="-341313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Именно поэтому лазеротерапию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     используют для лечения широкого 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/>
              </a:rPr>
              <a:t>     спектра заболеваний.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737" y="2551086"/>
            <a:ext cx="2554445" cy="20606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280" y="3904328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b="1" kern="0" dirty="0">
                <a:latin typeface="Arial"/>
              </a:rPr>
              <a:t>При проведении лазеротерапии специальный аппарат генерирует монохромное лазерное излучение в импульсных либо непрерывных режимах. </a:t>
            </a:r>
            <a:endParaRPr lang="en-US" sz="2000" b="1" kern="0" dirty="0" smtClean="0">
              <a:latin typeface="Arial"/>
            </a:endParaRPr>
          </a:p>
          <a:p>
            <a:pPr marL="341313" lvl="0" indent="-341313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000" b="1" kern="0" dirty="0" smtClean="0">
                <a:latin typeface="Arial"/>
              </a:rPr>
              <a:t>В </a:t>
            </a:r>
            <a:r>
              <a:rPr lang="ru-RU" sz="2000" b="1" kern="0" dirty="0">
                <a:latin typeface="Arial"/>
              </a:rPr>
              <a:t>зависимости от терапевтических целей и используемой методики лечения задается определенная мощность пучка света, а также длина световых волн. </a:t>
            </a:r>
          </a:p>
        </p:txBody>
      </p:sp>
    </p:spTree>
    <p:extLst>
      <p:ext uri="{BB962C8B-B14F-4D97-AF65-F5344CB8AC3E}">
        <p14:creationId xmlns:p14="http://schemas.microsoft.com/office/powerpoint/2010/main" val="10302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266"/>
            <a:ext cx="8122920" cy="6089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6120" y="5623560"/>
            <a:ext cx="576072" cy="50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5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1" y="314917"/>
            <a:ext cx="7376160" cy="61519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230" y="5096277"/>
            <a:ext cx="5907024" cy="7498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лазерной терапии</a:t>
            </a:r>
            <a:endParaRPr lang="ru-RU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860800" y="5909733"/>
            <a:ext cx="1761066" cy="118534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8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57" y="783934"/>
            <a:ext cx="5681744" cy="5190146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69" y="5312664"/>
            <a:ext cx="627942" cy="185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877" y="932680"/>
            <a:ext cx="765075" cy="795536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7157551" y="1778508"/>
            <a:ext cx="137160" cy="10058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421880" y="1778508"/>
            <a:ext cx="137160" cy="10058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57551" y="1964267"/>
            <a:ext cx="137160" cy="9262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421880" y="1956308"/>
            <a:ext cx="137160" cy="10058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03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Презентация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1084</Words>
  <Application>Microsoft Office PowerPoint</Application>
  <PresentationFormat>Широкоэкранный</PresentationFormat>
  <Paragraphs>81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Andale Sans UI</vt:lpstr>
      <vt:lpstr>Arial</vt:lpstr>
      <vt:lpstr>Lucida Console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Презентация1</vt:lpstr>
      <vt:lpstr>2_Презентация1</vt:lpstr>
      <vt:lpstr>3_Презентация1</vt:lpstr>
      <vt:lpstr>4_Презентация1</vt:lpstr>
      <vt:lpstr>5_Презентация1</vt:lpstr>
      <vt:lpstr>6_Презентация1</vt:lpstr>
      <vt:lpstr>Точечный рисунок</vt:lpstr>
      <vt:lpstr>Презентация PowerPoint</vt:lpstr>
      <vt:lpstr>При госпитализации в отделение медицинской̆ реабилитации 2-го этапа для пациентов с COVID-19 рекомендуется использовать следующие критерии:   • Имеющие реабилитационный потенциал (по оценке МДБ пациент может быть • безопасно отлучен от ИВЛ, стабилен по витальным показателям);  • ≥ 14 дней с момента выписки из отделения для лечения COVID-19;  • при наличии 2-х отрицательных тестов ПЦР /или наличии антител после перенесенной Covid-19 инфекции • не менее 72 часов без лихорадки и жаропонижающих средств;  • стабильные показатели интервала RR по ЭКГ и SpO2 ;  • клинические и / или рентгенологические доказательства стабильности (по данным КТ или УЗИ легких);  • С оценкой по шкале реабилитационной маршрутизации (ШРМ)- 3 и 4 баллов;  • Пациенты, с оценкой по ШРМ 3 и 2 балла, нуждающиеся в реабилитации и подходящие по критериям для 3го этапа, но НЕ желающие или НЕ способные посещать поликлинику, в том числе по социальным и эпидемическим причинам;  • Подписавшие информированное добровольное согласие на стационарное лечение.  </vt:lpstr>
      <vt:lpstr>Методами контроля эффективности реабилитации на 2 этапе медицинской реабилитации являются: ▪ уровень сатурации в покое и при физической нагрузке;  ▪ оценка переносимости физической нагрузки по шкале Борга;  ▪ оценка выраженности одышки по шкале MRC (одышка); упрощённый звуковой тест </vt:lpstr>
      <vt:lpstr>Цель реабилитации: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ДИАМАГ(АЛМАГ-03)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Левина Людмила Николаевна</dc:creator>
  <cp:lastModifiedBy>Левина Людмила Николаевна</cp:lastModifiedBy>
  <cp:revision>23</cp:revision>
  <dcterms:created xsi:type="dcterms:W3CDTF">2022-05-12T05:58:41Z</dcterms:created>
  <dcterms:modified xsi:type="dcterms:W3CDTF">2022-05-17T05:48:30Z</dcterms:modified>
</cp:coreProperties>
</file>